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2282"/>
    <a:srgbClr val="FAF6B0"/>
    <a:srgbClr val="D6FFC9"/>
    <a:srgbClr val="EBFFE5"/>
    <a:srgbClr val="C8C7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5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6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0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5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1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5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4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2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3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FFC9"/>
            </a:gs>
            <a:gs pos="66000">
              <a:srgbClr val="FAF6B0">
                <a:alpha val="74902"/>
              </a:srgbClr>
            </a:gs>
            <a:gs pos="100000">
              <a:srgbClr val="C8C7C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F77F7-6BB8-4881-8F27-35A7A0F18AF6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E146E-438D-46D7-87D0-0DFCBC650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3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  <a:ln>
            <a:solidFill>
              <a:srgbClr val="342282"/>
            </a:solidFill>
          </a:ln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Microbial diseases of skin and eyes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33600"/>
            <a:ext cx="3494118" cy="23643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6" r="20043"/>
          <a:stretch/>
        </p:blipFill>
        <p:spPr>
          <a:xfrm>
            <a:off x="6851177" y="3581400"/>
            <a:ext cx="158314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220200" cy="11430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Staph. </a:t>
            </a:r>
            <a:r>
              <a:rPr lang="en-US" sz="3600" i="1" dirty="0" err="1" smtClean="0"/>
              <a:t>aureus</a:t>
            </a:r>
            <a:r>
              <a:rPr lang="en-US" sz="3600" i="1" dirty="0" smtClean="0"/>
              <a:t> </a:t>
            </a:r>
            <a:r>
              <a:rPr lang="en-US" sz="3600" dirty="0" smtClean="0"/>
              <a:t>is a notorious pathogen because…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High tolerance to environmental stress (salt tolerant, heat tolerant, facultative anaerobe.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Produces a large variety of toxins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Generally is present as normal skin bacteria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When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i="1" dirty="0" smtClean="0"/>
              <a:t> </a:t>
            </a:r>
            <a:r>
              <a:rPr lang="en-US" dirty="0" smtClean="0"/>
              <a:t>breeches the First Line of Defense, it can cause many types of disease (boils, impetigo, pneumonia, food poisoning, septicemia, etc.)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Although it is usually sensitive to penicillin and related antibiotics, resistance to antibiotics is possible.  </a:t>
            </a:r>
            <a:r>
              <a:rPr lang="en-US" b="1" dirty="0" smtClean="0"/>
              <a:t>MRSA.</a:t>
            </a:r>
            <a:endParaRPr lang="en-US" dirty="0"/>
          </a:p>
        </p:txBody>
      </p:sp>
      <p:pic>
        <p:nvPicPr>
          <p:cNvPr id="1026" name="Picture 2" descr="C:\Documents and Settings\edward.mcgrath\Local Settings\Temporary Internet Files\Content.IE5\7FG066B3\MC9004361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900" y="5583480"/>
            <a:ext cx="13081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70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 smtClean="0"/>
              <a:t> invades tissue:  invasiveness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Pathogen enters skin through a pore, sebaceous gland, a cut, or other portal.  Fimbriae enable attachment.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Pathogen excretes exotoxins that kill or exclude host cells.  The dead cell products may be a food source for the pathogen.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pathogen reproduces, and continues to produce exotoxins that kill/exclude host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3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Diseases of skin/tissue related to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 smtClean="0"/>
              <a:t> invasive infection: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Impetigo:  p. 438.  Flaking “crusty” skin.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Cellulitis:  p. 440.  This usually involves the tissues.  Sometimes occurs post-surgery.  Usually uncomplicated if caught early.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Boils:  infected hair follicles.  Usually fluid filled skin eruptions, cause mild-severe pain.  These can develop into an </a:t>
            </a:r>
            <a:r>
              <a:rPr lang="en-US" u="sng" dirty="0" smtClean="0"/>
              <a:t>abscess</a:t>
            </a:r>
            <a:r>
              <a:rPr lang="en-US" dirty="0" smtClean="0"/>
              <a:t> (extend to subcutaneous tissue, and invasive).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pathogen:  </a:t>
            </a:r>
            <a:r>
              <a:rPr lang="en-US" i="1" dirty="0" smtClean="0"/>
              <a:t>Streptococcus </a:t>
            </a:r>
            <a:r>
              <a:rPr lang="en-US" i="1" dirty="0" err="1" smtClean="0"/>
              <a:t>pyogenes</a:t>
            </a:r>
            <a:r>
              <a:rPr lang="en-US" i="1" dirty="0" smtClean="0"/>
              <a:t> (</a:t>
            </a:r>
            <a:r>
              <a:rPr lang="en-US" dirty="0" smtClean="0"/>
              <a:t>Group A streptococcus)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 in chains (~ 20 </a:t>
            </a:r>
            <a:r>
              <a:rPr lang="en-US" dirty="0" err="1" smtClean="0"/>
              <a:t>cocci</a:t>
            </a:r>
            <a:r>
              <a:rPr lang="en-US" dirty="0" smtClean="0"/>
              <a:t> per chain)</a:t>
            </a:r>
          </a:p>
          <a:p>
            <a:r>
              <a:rPr lang="en-US" dirty="0" smtClean="0"/>
              <a:t>Beta hemolytic on blood agar (complete hemolysis).  Smaller colonies than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Catalase negative.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419600"/>
            <a:ext cx="7772400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342282"/>
                </a:solidFill>
              </a:rPr>
              <a:t>Sensitive to bacitracin:</a:t>
            </a:r>
            <a:r>
              <a:rPr lang="en-US" sz="2800" b="1" dirty="0" smtClean="0">
                <a:solidFill>
                  <a:srgbClr val="342282"/>
                </a:solidFill>
              </a:rPr>
              <a:t>  </a:t>
            </a:r>
            <a:endParaRPr lang="en-US" sz="2800" dirty="0" smtClean="0">
              <a:solidFill>
                <a:srgbClr val="34228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Many of the toxins produced by </a:t>
            </a:r>
            <a:r>
              <a:rPr lang="en-US" sz="3200" b="1" i="1" dirty="0" smtClean="0"/>
              <a:t>S. </a:t>
            </a:r>
            <a:r>
              <a:rPr lang="en-US" sz="3200" b="1" i="1" dirty="0" err="1" smtClean="0"/>
              <a:t>pyogenes</a:t>
            </a:r>
            <a:r>
              <a:rPr lang="en-US" sz="3200" b="1" dirty="0" smtClean="0"/>
              <a:t> are similar to those produced by </a:t>
            </a:r>
            <a:r>
              <a:rPr lang="en-US" sz="3200" b="1" i="1" dirty="0" smtClean="0"/>
              <a:t>S. </a:t>
            </a:r>
            <a:r>
              <a:rPr lang="en-US" sz="3200" b="1" i="1" dirty="0" err="1" smtClean="0"/>
              <a:t>aureus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Both organisms can be invasive.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Necrotizing fasciitis (“flesh eating bacteria”).  A very rapid invasive infection.  Any invasive infection can lead to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Septicemia (bacteria in the blood.  Life threatening situation)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Osteomyelitis (bacteria in the bone marrow).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1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Scarlet Fever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Caused by </a:t>
            </a:r>
            <a:r>
              <a:rPr lang="en-US" i="1" dirty="0" smtClean="0"/>
              <a:t>S. </a:t>
            </a:r>
            <a:r>
              <a:rPr lang="en-US" i="1" dirty="0" err="1" smtClean="0"/>
              <a:t>pyogenes</a:t>
            </a:r>
            <a:r>
              <a:rPr lang="en-US" dirty="0" smtClean="0"/>
              <a:t> that contains a bacterial virus.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Erythrogenic</a:t>
            </a:r>
            <a:r>
              <a:rPr lang="en-US" dirty="0" smtClean="0"/>
              <a:t> toxin:  causes skin to become very red and rough (“sandpaper feel”)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Usually the portal of entry for scarlet fever is the respiratory tract.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31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Other bacteria that can enter through the skin and cause invasive infection: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Clostridium </a:t>
            </a:r>
            <a:r>
              <a:rPr lang="en-US" i="1" dirty="0" err="1" smtClean="0"/>
              <a:t>perfringens</a:t>
            </a:r>
            <a:r>
              <a:rPr lang="en-US" dirty="0" smtClean="0"/>
              <a:t>  obligate anaerobe, endospore former.  Causes gangrene.</a:t>
            </a:r>
          </a:p>
          <a:p>
            <a:r>
              <a:rPr lang="en-US" i="1" dirty="0" smtClean="0"/>
              <a:t>Bacillus </a:t>
            </a:r>
            <a:r>
              <a:rPr lang="en-US" i="1" dirty="0" err="1" smtClean="0"/>
              <a:t>anthracis</a:t>
            </a:r>
            <a:r>
              <a:rPr lang="en-US" dirty="0" smtClean="0"/>
              <a:t>  obligate aerobe, endospore former.  Causes cutaneous anthrax (p. 447)</a:t>
            </a:r>
          </a:p>
          <a:p>
            <a:r>
              <a:rPr lang="en-US" i="1" dirty="0" err="1" smtClean="0"/>
              <a:t>Propionibacter</a:t>
            </a:r>
            <a:r>
              <a:rPr lang="en-US" i="1" dirty="0" smtClean="0"/>
              <a:t> acnes</a:t>
            </a:r>
            <a:r>
              <a:rPr lang="en-US" dirty="0" smtClean="0"/>
              <a:t>  causes acne, an infection of the sebaceous glands.  Much more mild than boils.</a:t>
            </a:r>
            <a:endParaRPr lang="en-US" i="1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931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 of skin and tissue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 therapy: 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dirty="0" smtClean="0"/>
              <a:t> must always be tested for antibiotic sensitivity.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Debridement:  surgical removal of necrotic and/or infected tissue.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Extreme cases (necrotizing fasciitis):  amputation of affected parts.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7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Viral infections of the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Maculopapular</a:t>
            </a:r>
            <a:r>
              <a:rPr lang="en-US" dirty="0" smtClean="0"/>
              <a:t> infections (red rashes) pp. 434-438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These are usually red, blotchy, sometimes raised, but not open.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Portal of entry is usually respiratory system.  Other symptoms include fever, sore throat, and flu-like symptoms</a:t>
            </a:r>
          </a:p>
        </p:txBody>
      </p:sp>
    </p:spTree>
    <p:extLst>
      <p:ext uri="{BB962C8B-B14F-4D97-AF65-F5344CB8AC3E}">
        <p14:creationId xmlns:p14="http://schemas.microsoft.com/office/powerpoint/2010/main" val="37962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maculopapillary</a:t>
            </a:r>
            <a:r>
              <a:rPr lang="en-US" dirty="0" smtClean="0"/>
              <a:t> infections (except scarlet fever) are viral.  They are self-limiting (they “go away”) and generally confer natural active immunity.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Measles</a:t>
            </a:r>
            <a:br>
              <a:rPr lang="en-US" dirty="0" smtClean="0"/>
            </a:br>
            <a:r>
              <a:rPr lang="en-US" dirty="0" smtClean="0"/>
              <a:t>- Rubella (a danger to pregnant women for fetus)</a:t>
            </a:r>
            <a:br>
              <a:rPr lang="en-US" dirty="0" smtClean="0"/>
            </a:br>
            <a:r>
              <a:rPr lang="en-US" dirty="0" smtClean="0"/>
              <a:t>- “fifth” disease</a:t>
            </a:r>
            <a:br>
              <a:rPr lang="en-US" dirty="0" smtClean="0"/>
            </a:br>
            <a:r>
              <a:rPr lang="en-US" dirty="0" smtClean="0"/>
              <a:t>- Coxsackie Virus</a:t>
            </a:r>
            <a:br>
              <a:rPr lang="en-US" dirty="0" smtClean="0"/>
            </a:br>
            <a:r>
              <a:rPr lang="en-US" dirty="0" smtClean="0"/>
              <a:t>- Scarlet fever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0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Lesson Objectives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63880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List the protective features of the skin and mucous membranes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Discuss the methods that pathogens use to invade the skin and mucous membranes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State locations and examples of normal flora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Discuss selected bacterial infections of the skin and eyes; the mode of transmission and clinical symptoms of each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List the mode of transmission, and clinical symptoms of </a:t>
            </a:r>
            <a:r>
              <a:rPr lang="en-US" dirty="0" err="1"/>
              <a:t>herpesvirus</a:t>
            </a:r>
            <a:r>
              <a:rPr lang="en-US" dirty="0"/>
              <a:t> and papillomavirus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List the cutaneous fungal infections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Discuss microbial diseases of the eye and list the microbes that cause them.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2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Herpesviruses</a:t>
            </a:r>
            <a:r>
              <a:rPr lang="en-US" dirty="0" smtClean="0"/>
              <a:t> and papilloma virus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Chicken pox:  portal of entry:  respiratory system</a:t>
            </a:r>
          </a:p>
          <a:p>
            <a:r>
              <a:rPr lang="en-US" dirty="0" smtClean="0"/>
              <a:t>Begins as macular rash, develops into fluid filled vesicles.</a:t>
            </a:r>
          </a:p>
          <a:p>
            <a:r>
              <a:rPr lang="en-US" dirty="0" smtClean="0"/>
              <a:t>End of infection, vesicles (pox) which open and crust over.  Infection is generally self-limiting.  However…</a:t>
            </a:r>
          </a:p>
          <a:p>
            <a:r>
              <a:rPr lang="en-US" dirty="0" err="1" smtClean="0"/>
              <a:t>Herpesvirus</a:t>
            </a:r>
            <a:r>
              <a:rPr lang="en-US" dirty="0" smtClean="0"/>
              <a:t> (Varicella Zoster) that causes chicken pox can also cause shingles later in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-34871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Shingles:  infection of Varicella Zoster virus on nerve tissue.  P. 443.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72861"/>
            <a:ext cx="8229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Papilloma virus:  warts</a:t>
            </a:r>
          </a:p>
          <a:p>
            <a:endParaRPr lang="en-US" sz="2800" dirty="0"/>
          </a:p>
          <a:p>
            <a:r>
              <a:rPr lang="en-US" sz="2800" dirty="0" smtClean="0"/>
              <a:t>Portal of entry:  skin.  Can spread from one part of the body to another through direct contact (auto-inoculation).  Raised irregular growth.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Plantar warts:  on soles of the feet.  Can be painful during walking.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Genital warts:  may appear on vulva, penis, or anus.  Sexually transmitted, may be painful.  In some cases, the human papilloma virus can lead to cervical or penile cancers.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032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Fungal infections of the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Tinea</a:t>
            </a:r>
            <a:r>
              <a:rPr lang="en-US" dirty="0" smtClean="0"/>
              <a:t>:  caused by a variety of molds called </a:t>
            </a:r>
            <a:r>
              <a:rPr lang="en-US" u="sng" dirty="0" err="1" smtClean="0"/>
              <a:t>dermatophytes</a:t>
            </a:r>
            <a:r>
              <a:rPr lang="en-US" dirty="0" smtClean="0"/>
              <a:t>.  Usually localized, can cause itching, redness (“ringworm.”  This is not a worm—it is a fungus!)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57600"/>
            <a:ext cx="2009775" cy="289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3851" y="3869086"/>
            <a:ext cx="4648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Because </a:t>
            </a:r>
            <a:r>
              <a:rPr lang="en-US" sz="2800" dirty="0" err="1" smtClean="0"/>
              <a:t>dermatophytes</a:t>
            </a:r>
            <a:r>
              <a:rPr lang="en-US" sz="2800" dirty="0" smtClean="0"/>
              <a:t> do not penetrate past the epidermis, diagnosis is done through observation of symptoms.  Treatments are usually topical.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1"/>
          <a:stretch/>
        </p:blipFill>
        <p:spPr>
          <a:xfrm>
            <a:off x="7391400" y="3589996"/>
            <a:ext cx="1631466" cy="220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6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Infections of 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Conjunctivitis (“pink eye”):  infection of the conjunctiva of the eye.  Heavy purulent (pus) discharge, very painful.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Caused by a variety of bacteria (mostly respiratory) and viruses, primarily </a:t>
            </a:r>
            <a:r>
              <a:rPr lang="en-US" i="1" dirty="0" err="1" smtClean="0"/>
              <a:t>Hemophilis</a:t>
            </a:r>
            <a:r>
              <a:rPr lang="en-US" i="1" dirty="0" smtClean="0"/>
              <a:t> </a:t>
            </a:r>
            <a:r>
              <a:rPr lang="en-US" i="1" dirty="0" err="1" smtClean="0"/>
              <a:t>influenzae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Treated with antibiotics.  In Delaware, children are allowed in school/day care after 24 hours of antibiotic treatment for conjunctivitis.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r>
              <a:rPr lang="en-US" dirty="0" smtClean="0"/>
              <a:t>Keratitis:  infection of the cornea.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Portal of entry:  traumatic event (scratched cornea, sometimes contact lenses)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Can be caused by many bacteria (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i="1" dirty="0" smtClean="0"/>
              <a:t>, S. </a:t>
            </a:r>
            <a:r>
              <a:rPr lang="en-US" i="1" dirty="0" err="1" smtClean="0"/>
              <a:t>pyogenes</a:t>
            </a:r>
            <a:r>
              <a:rPr lang="en-US" i="1" dirty="0" smtClean="0"/>
              <a:t>, Pseudomonas </a:t>
            </a:r>
            <a:r>
              <a:rPr lang="en-US" i="1" dirty="0" err="1" smtClean="0"/>
              <a:t>aeruginosa</a:t>
            </a:r>
            <a:r>
              <a:rPr lang="en-US" dirty="0" smtClean="0"/>
              <a:t>) and can become invasive.  In this case, diagnosis and treatment must be immediate to prevent permanent damage to/loss of the eye.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91" y="-304800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Skin—the First Line of Defense (remember???)</a:t>
            </a:r>
            <a:endParaRPr lang="en-US" sz="3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0"/>
            <a:ext cx="3276600" cy="27908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774510"/>
            <a:ext cx="5105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important stuff:</a:t>
            </a:r>
          </a:p>
          <a:p>
            <a:endParaRPr lang="en-US" sz="2800" b="1" dirty="0"/>
          </a:p>
          <a:p>
            <a:r>
              <a:rPr lang="en-US" sz="2800" dirty="0" smtClean="0"/>
              <a:t>1) epidermis: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stratum </a:t>
            </a:r>
            <a:r>
              <a:rPr lang="en-US" sz="2800" i="1" dirty="0" err="1" smtClean="0"/>
              <a:t>corneum</a:t>
            </a:r>
            <a:r>
              <a:rPr lang="en-US" sz="2800" i="1" dirty="0" smtClean="0"/>
              <a:t> </a:t>
            </a:r>
            <a:r>
              <a:rPr lang="en-US" sz="2800" dirty="0" smtClean="0"/>
              <a:t>(horned layer).  Layer of dead cells that are continually sloughed off.  This removes microbes.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Sebaceous glands:  produce oil (sebum).  Sebum has a low pH (acid) which kills many pathogens.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61499" y="38100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Sebum is a food source for some microbes, but it produces toxic by-products (toxic to pathogens, harmless to us!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984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1"/>
            <a:ext cx="8229600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Perspiration—high salt, contains lysozyme (kills bacteria).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7526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“normal” microbes of the skin:  what do we expect to find?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38" y="2531660"/>
            <a:ext cx="1964306" cy="13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2514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Staphylococcus</a:t>
            </a:r>
            <a:r>
              <a:rPr lang="en-US" sz="2400" dirty="0" smtClean="0"/>
              <a:t> species:</a:t>
            </a:r>
            <a:r>
              <a:rPr lang="en-US" sz="2400" dirty="0"/>
              <a:t> </a:t>
            </a:r>
            <a:r>
              <a:rPr lang="en-US" sz="2400" dirty="0" smtClean="0"/>
              <a:t> Gram positive </a:t>
            </a:r>
            <a:r>
              <a:rPr lang="en-US" sz="2400" dirty="0" err="1" smtClean="0"/>
              <a:t>cocci</a:t>
            </a:r>
            <a:r>
              <a:rPr lang="en-US" sz="2400" dirty="0" smtClean="0"/>
              <a:t> in clusters.</a:t>
            </a:r>
          </a:p>
          <a:p>
            <a:endParaRPr lang="en-US" sz="2400" i="1" dirty="0"/>
          </a:p>
          <a:p>
            <a:r>
              <a:rPr lang="en-US" sz="2400" i="1" dirty="0" smtClean="0"/>
              <a:t>Streptococcus</a:t>
            </a:r>
            <a:r>
              <a:rPr lang="en-US" sz="2400" dirty="0" smtClean="0"/>
              <a:t> species, especially </a:t>
            </a:r>
            <a:r>
              <a:rPr lang="en-US" sz="2400" i="1" dirty="0" smtClean="0"/>
              <a:t>S. </a:t>
            </a:r>
            <a:r>
              <a:rPr lang="en-US" sz="2400" i="1" dirty="0" err="1" smtClean="0"/>
              <a:t>pyogenes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u="sng" dirty="0" err="1" smtClean="0"/>
              <a:t>Dermatophytes</a:t>
            </a:r>
            <a:r>
              <a:rPr lang="en-US" sz="2400" dirty="0" smtClean="0"/>
              <a:t>:  various molds (fungi) of different species.</a:t>
            </a:r>
            <a:endParaRPr lang="en-US" sz="2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38" y="4114800"/>
            <a:ext cx="1964306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38" y="5562600"/>
            <a:ext cx="1964306" cy="114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1828800"/>
          </a:xfrm>
        </p:spPr>
        <p:txBody>
          <a:bodyPr/>
          <a:lstStyle/>
          <a:p>
            <a:r>
              <a:rPr lang="en-US" dirty="0" smtClean="0"/>
              <a:t>Although some of these species are pathogens, most of the time, they don’t cause disease (why?)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743200"/>
            <a:ext cx="8305800" cy="2590800"/>
          </a:xfrm>
          <a:prstGeom prst="rect">
            <a:avLst/>
          </a:prstGeom>
          <a:ln>
            <a:solidFill>
              <a:srgbClr val="34228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parts of the skin would we expect to find the most microbes?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Hands___________________________________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Face____________________________________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Axillae__________________________________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Anus___________________________________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Genitalia________________________________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Feet____________________________________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5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of skin or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Collected on a </a:t>
            </a:r>
            <a:r>
              <a:rPr lang="en-US" dirty="0" err="1" smtClean="0"/>
              <a:t>culturette</a:t>
            </a:r>
            <a:r>
              <a:rPr lang="en-US" dirty="0" smtClean="0"/>
              <a:t>, or from skin scrapings.  If pus is generated, this is collected with a syringe.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Usually a Gram stain is performed.  Plated on blood agar, sometimes other agar if other pathogens are suspected.</a:t>
            </a:r>
          </a:p>
        </p:txBody>
      </p:sp>
    </p:spTree>
    <p:extLst>
      <p:ext uri="{BB962C8B-B14F-4D97-AF65-F5344CB8AC3E}">
        <p14:creationId xmlns:p14="http://schemas.microsoft.com/office/powerpoint/2010/main" val="26208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Diseases of skin—by pathogen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6019800" cy="38861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 in clusters.</a:t>
            </a:r>
            <a:r>
              <a:rPr lang="en-US" i="1" u="sng" dirty="0" smtClean="0"/>
              <a:t> </a:t>
            </a:r>
            <a:br>
              <a:rPr lang="en-US" i="1" u="sng" dirty="0" smtClean="0"/>
            </a:br>
            <a:r>
              <a:rPr lang="en-US" i="1" u="sng" dirty="0" smtClean="0"/>
              <a:t> </a:t>
            </a:r>
          </a:p>
          <a:p>
            <a:r>
              <a:rPr lang="en-US" dirty="0" smtClean="0"/>
              <a:t>Gold colonies on most media.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Beta hemolytic on blood agar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Catalase positive (H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fizzes—true of all staph)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447800"/>
            <a:ext cx="2362200" cy="287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410200"/>
            <a:ext cx="7772400" cy="12311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342282"/>
                </a:solidFill>
              </a:rPr>
              <a:t>Coagulase positive </a:t>
            </a:r>
            <a:r>
              <a:rPr lang="en-US" sz="2800" dirty="0" smtClean="0">
                <a:solidFill>
                  <a:srgbClr val="342282"/>
                </a:solidFill>
              </a:rPr>
              <a:t>(produces an exotoxin that makes mammalian plasma clot.)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74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Virulence of </a:t>
            </a:r>
            <a:r>
              <a:rPr lang="en-US" sz="3600" i="1" dirty="0" smtClean="0"/>
              <a:t>Staphylococcus </a:t>
            </a:r>
            <a:r>
              <a:rPr lang="en-US" sz="3600" i="1" dirty="0" err="1" smtClean="0"/>
              <a:t>aureus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Exotoxins:  many contribute to </a:t>
            </a:r>
            <a:r>
              <a:rPr lang="en-US" i="1" dirty="0" smtClean="0"/>
              <a:t>S. </a:t>
            </a:r>
            <a:r>
              <a:rPr lang="en-US" i="1" dirty="0" err="1" smtClean="0"/>
              <a:t>aureus’s</a:t>
            </a:r>
            <a:r>
              <a:rPr lang="en-US" dirty="0"/>
              <a:t> </a:t>
            </a:r>
            <a:r>
              <a:rPr lang="en-US" dirty="0" smtClean="0"/>
              <a:t>ability to cause disease: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coagulase</a:t>
            </a:r>
            <a:r>
              <a:rPr lang="en-US" dirty="0" smtClean="0"/>
              <a:t>:  described </a:t>
            </a:r>
            <a:r>
              <a:rPr lang="en-US" dirty="0" smtClean="0"/>
              <a:t>above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err="1" smtClean="0"/>
              <a:t>DNase</a:t>
            </a:r>
            <a:r>
              <a:rPr lang="en-US" dirty="0" smtClean="0"/>
              <a:t>:  digests cellular </a:t>
            </a:r>
            <a:r>
              <a:rPr lang="en-US" dirty="0" smtClean="0"/>
              <a:t>DNA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 smtClean="0"/>
              <a:t>lipase:</a:t>
            </a:r>
            <a:r>
              <a:rPr lang="en-US" dirty="0" smtClean="0"/>
              <a:t>  digests fats, allows staph to colonize skin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u="sng" dirty="0" err="1" smtClean="0"/>
              <a:t>Hemolysins</a:t>
            </a:r>
            <a:r>
              <a:rPr lang="en-US" u="sng" dirty="0" smtClean="0"/>
              <a:t> (many)</a:t>
            </a:r>
            <a:r>
              <a:rPr lang="en-US" dirty="0" smtClean="0"/>
              <a:t>:  These are enzymes that lyse blood cells.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err="1" smtClean="0"/>
              <a:t>Hyaluronidase</a:t>
            </a:r>
            <a:r>
              <a:rPr lang="en-US" dirty="0" smtClean="0"/>
              <a:t>:  digests the material that holds cells in tissues together.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49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736</Words>
  <Application>Microsoft Office PowerPoint</Application>
  <PresentationFormat>On-screen Show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Microbial diseases of skin and eyes</vt:lpstr>
      <vt:lpstr>Lesson Objectives</vt:lpstr>
      <vt:lpstr>Skin—the First Line of Defense (remember???)</vt:lpstr>
      <vt:lpstr>PowerPoint Presentation</vt:lpstr>
      <vt:lpstr>PowerPoint Presentation</vt:lpstr>
      <vt:lpstr>What parts of the skin would we expect to find the most microbes?</vt:lpstr>
      <vt:lpstr>Culture of skin or tissue</vt:lpstr>
      <vt:lpstr>Diseases of skin—by pathogen</vt:lpstr>
      <vt:lpstr>Virulence of Staphylococcus aureus</vt:lpstr>
      <vt:lpstr>Staph. aureus is a notorious pathogen because…</vt:lpstr>
      <vt:lpstr>How S. aureus invades tissue:  invasiveness</vt:lpstr>
      <vt:lpstr>Diseases of skin/tissue related to S. aureus invasive infection:</vt:lpstr>
      <vt:lpstr>Next pathogen:  Streptococcus pyogenes (Group A streptococcus)</vt:lpstr>
      <vt:lpstr>Many of the toxins produced by S. pyogenes are similar to those produced by S. aureus.</vt:lpstr>
      <vt:lpstr>Scarlet Fever</vt:lpstr>
      <vt:lpstr>Other bacteria that can enter through the skin and cause invasive infection:</vt:lpstr>
      <vt:lpstr>Treatment of skin and tissue infections</vt:lpstr>
      <vt:lpstr>Viral infections of the skin</vt:lpstr>
      <vt:lpstr>PowerPoint Presentation</vt:lpstr>
      <vt:lpstr>Herpesviruses and papilloma virus </vt:lpstr>
      <vt:lpstr>PowerPoint Presentation</vt:lpstr>
      <vt:lpstr>Fungal infections of the skin</vt:lpstr>
      <vt:lpstr>Infections of the eye</vt:lpstr>
      <vt:lpstr>PowerPoint Presentation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diseases of skin and eyes</dc:title>
  <dc:creator>Edward J McGrath</dc:creator>
  <cp:lastModifiedBy>Edward J McGrath</cp:lastModifiedBy>
  <cp:revision>19</cp:revision>
  <dcterms:created xsi:type="dcterms:W3CDTF">2012-11-13T20:15:19Z</dcterms:created>
  <dcterms:modified xsi:type="dcterms:W3CDTF">2012-11-14T15:58:17Z</dcterms:modified>
</cp:coreProperties>
</file>